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60" r:id="rId2"/>
    <p:sldId id="305" r:id="rId3"/>
    <p:sldId id="306" r:id="rId4"/>
    <p:sldId id="318" r:id="rId5"/>
  </p:sldIdLst>
  <p:sldSz cx="12192000" cy="6858000"/>
  <p:notesSz cx="6888163" cy="100187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un yongsheng" initials="sy" lastIdx="1" clrIdx="0">
    <p:extLst>
      <p:ext uri="{19B8F6BF-5375-455C-9EA6-DF929625EA0E}">
        <p15:presenceInfo xmlns:p15="http://schemas.microsoft.com/office/powerpoint/2012/main" userId="0e99da0ffcfb214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7" autoAdjust="0"/>
    <p:restoredTop sz="93834" autoAdjust="0"/>
  </p:normalViewPr>
  <p:slideViewPr>
    <p:cSldViewPr snapToGrid="0">
      <p:cViewPr varScale="1">
        <p:scale>
          <a:sx n="64" d="100"/>
          <a:sy n="64" d="100"/>
        </p:scale>
        <p:origin x="676" y="5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45" d="100"/>
          <a:sy n="45" d="100"/>
        </p:scale>
        <p:origin x="2776" y="5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690EC851-334D-4633-B730-586C650741C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5466" cy="502951"/>
          </a:xfrm>
          <a:prstGeom prst="rect">
            <a:avLst/>
          </a:prstGeom>
        </p:spPr>
        <p:txBody>
          <a:bodyPr vert="horz" lIns="93113" tIns="46557" rIns="93113" bIns="46557" rtlCol="0"/>
          <a:lstStyle>
            <a:lvl1pPr algn="l">
              <a:defRPr sz="1200"/>
            </a:lvl1pPr>
          </a:lstStyle>
          <a:p>
            <a:r>
              <a:rPr kumimoji="1" lang="ja-JP" altLang="en-US"/>
              <a:t>ナノルバ株式会社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69BAB9CA-9E95-47EE-9563-9BAD52B8396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01074" y="0"/>
            <a:ext cx="2985465" cy="502951"/>
          </a:xfrm>
          <a:prstGeom prst="rect">
            <a:avLst/>
          </a:prstGeom>
        </p:spPr>
        <p:txBody>
          <a:bodyPr vert="horz" lIns="93113" tIns="46557" rIns="93113" bIns="46557" rtlCol="0"/>
          <a:lstStyle>
            <a:lvl1pPr algn="r">
              <a:defRPr sz="1200"/>
            </a:lvl1pPr>
          </a:lstStyle>
          <a:p>
            <a:fld id="{E3C2137A-88A7-4355-95DE-4CFE5B3DDC38}" type="datetimeFigureOut">
              <a:rPr kumimoji="1" lang="ja-JP" altLang="en-US" smtClean="0"/>
              <a:t>2022/4/5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39F1838C-48B1-412A-8FCB-58DFAB2FD15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515762"/>
            <a:ext cx="2985466" cy="502951"/>
          </a:xfrm>
          <a:prstGeom prst="rect">
            <a:avLst/>
          </a:prstGeom>
        </p:spPr>
        <p:txBody>
          <a:bodyPr vert="horz" lIns="93113" tIns="46557" rIns="93113" bIns="46557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7E203C31-A08B-4E72-9BE5-1FD3C7734A0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01074" y="9515762"/>
            <a:ext cx="2985465" cy="502951"/>
          </a:xfrm>
          <a:prstGeom prst="rect">
            <a:avLst/>
          </a:prstGeom>
        </p:spPr>
        <p:txBody>
          <a:bodyPr vert="horz" lIns="93113" tIns="46557" rIns="93113" bIns="46557" rtlCol="0" anchor="b"/>
          <a:lstStyle>
            <a:lvl1pPr algn="r">
              <a:defRPr sz="1200"/>
            </a:lvl1pPr>
          </a:lstStyle>
          <a:p>
            <a:fld id="{05D5EE77-202D-40A9-ACAE-B2B4E9E0547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1119680"/>
      </p:ext>
    </p:extLst>
  </p:cSld>
  <p:clrMap bg1="lt1" tx1="dk1" bg2="lt2" tx2="dk2" accent1="accent1" accent2="accent2" accent3="accent3" accent4="accent4" accent5="accent5" accent6="accent6" hlink="hlink" folHlink="folHlink"/>
  <p:hf sldNum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5466" cy="502951"/>
          </a:xfrm>
          <a:prstGeom prst="rect">
            <a:avLst/>
          </a:prstGeom>
        </p:spPr>
        <p:txBody>
          <a:bodyPr vert="horz" lIns="93113" tIns="46557" rIns="93113" bIns="46557" rtlCol="0"/>
          <a:lstStyle>
            <a:lvl1pPr algn="l">
              <a:defRPr sz="1200"/>
            </a:lvl1pPr>
          </a:lstStyle>
          <a:p>
            <a:r>
              <a:rPr kumimoji="1" lang="ja-JP" altLang="en-US"/>
              <a:t>ナノルバ株式会社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901074" y="0"/>
            <a:ext cx="2985465" cy="502951"/>
          </a:xfrm>
          <a:prstGeom prst="rect">
            <a:avLst/>
          </a:prstGeom>
        </p:spPr>
        <p:txBody>
          <a:bodyPr vert="horz" lIns="93113" tIns="46557" rIns="93113" bIns="46557" rtlCol="0"/>
          <a:lstStyle>
            <a:lvl1pPr algn="r">
              <a:defRPr sz="1200"/>
            </a:lvl1pPr>
          </a:lstStyle>
          <a:p>
            <a:fld id="{25820592-F7B9-4675-B68E-110C24BF7F76}" type="datetimeFigureOut">
              <a:rPr kumimoji="1" lang="ja-JP" altLang="en-US" smtClean="0"/>
              <a:t>2022/4/5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797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13" tIns="46557" rIns="93113" bIns="46557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8330" y="4821556"/>
            <a:ext cx="5511505" cy="3944616"/>
          </a:xfrm>
          <a:prstGeom prst="rect">
            <a:avLst/>
          </a:prstGeom>
        </p:spPr>
        <p:txBody>
          <a:bodyPr vert="horz" lIns="93113" tIns="46557" rIns="93113" bIns="46557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515762"/>
            <a:ext cx="2985466" cy="502951"/>
          </a:xfrm>
          <a:prstGeom prst="rect">
            <a:avLst/>
          </a:prstGeom>
        </p:spPr>
        <p:txBody>
          <a:bodyPr vert="horz" lIns="93113" tIns="46557" rIns="93113" bIns="46557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901074" y="9515762"/>
            <a:ext cx="2985465" cy="502951"/>
          </a:xfrm>
          <a:prstGeom prst="rect">
            <a:avLst/>
          </a:prstGeom>
        </p:spPr>
        <p:txBody>
          <a:bodyPr vert="horz" lIns="93113" tIns="46557" rIns="93113" bIns="46557" rtlCol="0" anchor="b"/>
          <a:lstStyle>
            <a:lvl1pPr algn="r">
              <a:defRPr sz="1200"/>
            </a:lvl1pPr>
          </a:lstStyle>
          <a:p>
            <a:fld id="{10A68004-4899-4626-86C4-993FD9F779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1532610"/>
      </p:ext>
    </p:extLst>
  </p:cSld>
  <p:clrMap bg1="lt1" tx1="dk1" bg2="lt2" tx2="dk2" accent1="accent1" accent2="accent2" accent3="accent3" accent4="accent4" accent5="accent5" accent6="accent6" hlink="hlink" folHlink="folHlink"/>
  <p:hf sldNum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275C4B2-329C-4EEC-A0CA-DD1292B819B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ヘッダー プレースホルダー 5">
            <a:extLst>
              <a:ext uri="{FF2B5EF4-FFF2-40B4-BE49-F238E27FC236}">
                <a16:creationId xmlns:a16="http://schemas.microsoft.com/office/drawing/2014/main" id="{FB41DD6D-AC26-4399-9C03-53588CCB2C77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kumimoji="1" lang="ja-JP" altLang="en-US"/>
              <a:t>ナノルバ株式会社</a:t>
            </a:r>
          </a:p>
        </p:txBody>
      </p:sp>
    </p:spTree>
    <p:extLst>
      <p:ext uri="{BB962C8B-B14F-4D97-AF65-F5344CB8AC3E}">
        <p14:creationId xmlns:p14="http://schemas.microsoft.com/office/powerpoint/2010/main" val="429656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554D47A-B376-4984-A3D6-91D66CA9D2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CB2518A8-EFE7-4653-941E-DCBFD33C34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F98E6FB-30D4-499D-AF20-871286DBC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F4379-0010-45E2-8D6C-862DF077DDFA}" type="datetime1">
              <a:rPr kumimoji="1" lang="ja-JP" altLang="en-US" smtClean="0"/>
              <a:t>2022/4/5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0A6FA4B-E078-4F85-A5EE-5C2DAC687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ナノルバ株式会社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01E1E32-006A-4167-9CDC-CCAE97710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75E3A-2502-4488-8789-CD71296560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5112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E26CCFF-DD06-4A26-AEA7-B5983BE35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3CB5936C-13E3-453E-96E0-39037FF5BD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0D7B6DD-47B9-4A39-B413-B93B1BBF42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60B73-389A-4254-9AA4-AB0FDE608A0F}" type="datetime1">
              <a:rPr kumimoji="1" lang="ja-JP" altLang="en-US" smtClean="0"/>
              <a:t>2022/4/5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274BAD9-50A3-43EF-9264-3F3E8AA4F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ナノルバ株式会社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CCFFADD-D660-40E1-BCD2-D71138F42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75E3A-2502-4488-8789-CD71296560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1039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EF95B24C-B2AD-4380-AC8E-878071619A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5AA026F8-0BD3-4F6C-A154-E4291CDD26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1C04844-B7FE-4CEB-8E5B-E725AAFB4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26AA0-A45E-49F1-AE59-0AFE4823E93B}" type="datetime1">
              <a:rPr kumimoji="1" lang="ja-JP" altLang="en-US" smtClean="0"/>
              <a:t>2022/4/5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CB653FB-B667-4A49-9AD9-CCEAF4BFE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ナノルバ株式会社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24BF3A1-E99B-4B77-9A86-140015FC3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75E3A-2502-4488-8789-CD71296560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68302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4BB70B0-81A4-4026-BE5C-580BEBD97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9FB5549-F72C-49B8-A229-B121262C95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C25296C-93A1-48F2-B87C-F32A4FB28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8CE41-9E1B-41B9-B264-74A7C9E9B2FB}" type="datetime1">
              <a:rPr kumimoji="1" lang="ja-JP" altLang="en-US" smtClean="0"/>
              <a:t>2022/4/5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FC1161B-3A85-49BA-88F3-3BA649843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ナノルバ株式会社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91853AA-0B5B-4711-BFC1-0BE4BB8D1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75E3A-2502-4488-8789-CD71296560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5825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CEECAC2-1305-499C-BD12-A28BE0953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F01C6B9-7851-4F41-A9A0-C7EC01EBB7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ACA0445-10B1-4078-919F-022A483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F4815-C0F2-420C-9558-F02392361584}" type="datetime1">
              <a:rPr kumimoji="1" lang="ja-JP" altLang="en-US" smtClean="0"/>
              <a:t>2022/4/5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68B7510-2346-4C1D-AF6C-FBC7662A3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ナノルバ株式会社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2270747-7CA1-49DA-BDAF-1E64E3DF5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75E3A-2502-4488-8789-CD71296560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0039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8347F83-4156-401D-8D5D-5ABE03190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4A6524B-41AB-4E76-BF24-6BF520C868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F4761DF-2CA3-4AEE-9150-8C86B2E789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B79E7C8-5C34-4848-8948-3E81A7FB6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7C9DC-C9B1-4901-8B5C-896B79E6CB21}" type="datetime1">
              <a:rPr kumimoji="1" lang="ja-JP" altLang="en-US" smtClean="0"/>
              <a:t>2022/4/5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8B50A6E-74F7-464E-BD24-E7D1A6C59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ナノルバ株式会社</a:t>
            </a:r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AFE50DF-BCCC-4DBF-A905-7D371BC79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75E3A-2502-4488-8789-CD71296560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7754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5CE186F-4E03-4135-986C-1253E0FB8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BF44234-FA2F-47F5-B13F-16E8DC3795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606341CC-C308-4345-B32E-52652896E5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2C45FFF2-6C51-4C33-B0CF-2F9CB0924E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A372B265-92F7-4316-9C84-5ED57A0F5A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C0BB5881-D141-4A05-B24A-78912CB01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440B2-F969-4170-B18C-B0AF6F13AA8D}" type="datetime1">
              <a:rPr kumimoji="1" lang="ja-JP" altLang="en-US" smtClean="0"/>
              <a:t>2022/4/5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864C835A-4A1E-4B5D-8CC9-9B984E1FB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ナノルバ株式会社</a:t>
            </a:r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616E4382-4CAF-430A-A3F8-E6C903452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75E3A-2502-4488-8789-CD71296560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20546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0441B0D-71FC-4ED5-9F2F-EB9A338B1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B1AE5BF3-E0C4-4FCA-86C4-7204B59F3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B1A08-747A-4F83-9F51-3B7896EFCA9F}" type="datetime1">
              <a:rPr kumimoji="1" lang="ja-JP" altLang="en-US" smtClean="0"/>
              <a:t>2022/4/5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295053E9-DB78-45EE-B12A-0D814760A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ナノルバ株式会社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0E9CE44A-A7D7-429E-8183-689F8037C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75E3A-2502-4488-8789-CD71296560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2440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4244C5CE-DA17-4E1F-8771-35B2780AC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82E75-E56B-44A8-8286-210A060AA2DE}" type="datetime1">
              <a:rPr kumimoji="1" lang="ja-JP" altLang="en-US" smtClean="0"/>
              <a:t>2022/4/5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1A8EA147-792B-45F2-9AB5-0D7A400BA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ナノルバ株式会社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4D2EF19-649C-4D69-990E-74B982358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75E3A-2502-4488-8789-CD71296560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3096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B64D3A6-679B-4C0B-9143-1EC153A21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995A322-2978-422F-8A7A-C5BFC051C4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C2B6990-2B7F-41A8-B391-332B8A3824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5AC02F6-F75F-4F29-B5E4-84FB9A1F9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4A0C8-BDA3-4B81-88F1-3B75C85F0501}" type="datetime1">
              <a:rPr kumimoji="1" lang="ja-JP" altLang="en-US" smtClean="0"/>
              <a:t>2022/4/5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D250163-754B-41BA-A782-3029E1CC7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ナノルバ株式会社</a:t>
            </a:r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953AEFF-8B7B-4905-A82E-F592C5BB0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75E3A-2502-4488-8789-CD71296560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4625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8FC1B97-B9FF-4F4F-B685-E5294D313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169AF6D0-B989-48D2-BF19-B696BB8AF2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709391A4-20AE-4684-A721-41856EF3B9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76D56BE-F365-470E-8276-11033F764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B16A2-556C-42A7-A2C4-4CC1DE72CECA}" type="datetime1">
              <a:rPr kumimoji="1" lang="ja-JP" altLang="en-US" smtClean="0"/>
              <a:t>2022/4/5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0A5804A-900A-457B-B61A-8206828E5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ナノルバ株式会社</a:t>
            </a:r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7E88808-352D-4EC5-A998-38B199E4C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75E3A-2502-4488-8789-CD71296560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2237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CACE4F57-4361-49E3-B386-F95FA5D1A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AEF4822-907A-46D4-8817-C2EC27814B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53EC2CB-0137-423F-A95F-FB2F24ACC3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90D553-4210-4FA6-80F4-509B7592EFA2}" type="datetime1">
              <a:rPr kumimoji="1" lang="ja-JP" altLang="en-US" smtClean="0"/>
              <a:t>2022/4/5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A32A531-7CBF-449E-9B02-07CEA89480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ja-JP" altLang="en-US"/>
              <a:t>ナノルバ株式会社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F152548-540D-4FE0-A378-E92B36DF0A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275E3A-2502-4488-8789-CD71296560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7261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985" y="796238"/>
            <a:ext cx="4914307" cy="2766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166" y="4219863"/>
            <a:ext cx="4752529" cy="2376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6907" y="4168453"/>
            <a:ext cx="3746738" cy="2384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2" name="圓角矩形 41"/>
          <p:cNvSpPr/>
          <p:nvPr/>
        </p:nvSpPr>
        <p:spPr>
          <a:xfrm>
            <a:off x="1883274" y="658868"/>
            <a:ext cx="3467742" cy="39370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シェル四球式耐摩耗試験</a:t>
            </a:r>
            <a:r>
              <a:rPr lang="en-US" altLang="zh-TW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ASTM D4172</a:t>
            </a:r>
            <a:endParaRPr lang="en-US" altLang="zh-TW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44" name="Picture 6" descr="C:\Users\m971219.MIRDC_AD\Desktop\Screen-Shot-2016-05-12-at-9.03.40-AM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9" t="15991"/>
          <a:stretch/>
        </p:blipFill>
        <p:spPr bwMode="auto">
          <a:xfrm>
            <a:off x="766330" y="1397476"/>
            <a:ext cx="4614202" cy="2770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矩形 45"/>
          <p:cNvSpPr/>
          <p:nvPr/>
        </p:nvSpPr>
        <p:spPr>
          <a:xfrm>
            <a:off x="2110540" y="6477595"/>
            <a:ext cx="35189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他社の商品より高い耐摩耗性</a:t>
            </a:r>
            <a:endParaRPr lang="en-US" altLang="zh-TW" sz="20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4386292" y="4342974"/>
            <a:ext cx="1133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b="1" dirty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15W-40</a:t>
            </a:r>
            <a:r>
              <a:rPr lang="zh-TW" altLang="en-US" b="1" dirty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endParaRPr lang="en-US" altLang="zh-TW" b="1" dirty="0">
              <a:solidFill>
                <a:schemeClr val="accent2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8" name="圓角矩形 37"/>
          <p:cNvSpPr/>
          <p:nvPr/>
        </p:nvSpPr>
        <p:spPr>
          <a:xfrm>
            <a:off x="8204736" y="3521061"/>
            <a:ext cx="2664295" cy="46986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ブロックオンリング式摩擦摩耗試験　</a:t>
            </a:r>
            <a:r>
              <a:rPr lang="en-US" altLang="zh-TW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ASTM G77</a:t>
            </a:r>
          </a:p>
        </p:txBody>
      </p:sp>
      <p:sp>
        <p:nvSpPr>
          <p:cNvPr id="50" name="矩形 49"/>
          <p:cNvSpPr/>
          <p:nvPr/>
        </p:nvSpPr>
        <p:spPr>
          <a:xfrm>
            <a:off x="6580988" y="6475020"/>
            <a:ext cx="19800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耐摩耗性の向上</a:t>
            </a:r>
            <a:endParaRPr lang="en-US" altLang="zh-TW" sz="20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10533888" y="4219863"/>
            <a:ext cx="16581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1600" b="1" dirty="0">
                <a:solidFill>
                  <a:schemeClr val="accent2">
                    <a:lumMod val="50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SM10W-40</a:t>
            </a:r>
            <a:r>
              <a:rPr lang="ja-JP" altLang="en-US" sz="1600" b="1" dirty="0">
                <a:solidFill>
                  <a:schemeClr val="accent2">
                    <a:lumMod val="50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に添加前後の比較</a:t>
            </a:r>
            <a:endParaRPr lang="en-US" altLang="zh-TW" sz="1600" b="1" dirty="0">
              <a:solidFill>
                <a:schemeClr val="accent2">
                  <a:lumMod val="50000"/>
                </a:schemeClr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8616958" y="6485909"/>
            <a:ext cx="23391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zh-TW" sz="1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（</a:t>
            </a:r>
            <a:r>
              <a:rPr lang="ja-JP" altLang="en-US" sz="1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摩擦傷が著しく少ない</a:t>
            </a:r>
            <a:r>
              <a:rPr lang="zh-TW" altLang="zh-TW" sz="1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）</a:t>
            </a:r>
            <a:endParaRPr lang="en-US" altLang="zh-TW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1657981" y="1087499"/>
            <a:ext cx="412805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1600" b="1" dirty="0">
                <a:solidFill>
                  <a:schemeClr val="accent2">
                    <a:lumMod val="50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Mobil </a:t>
            </a:r>
            <a:r>
              <a:rPr lang="en-US" altLang="zh-TW" sz="1600" b="1" dirty="0" err="1">
                <a:solidFill>
                  <a:schemeClr val="accent2">
                    <a:lumMod val="50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Delvac</a:t>
            </a:r>
            <a:r>
              <a:rPr lang="en-US" altLang="zh-TW" sz="1600" b="1" dirty="0">
                <a:solidFill>
                  <a:schemeClr val="accent2">
                    <a:lumMod val="50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1300 </a:t>
            </a:r>
            <a:r>
              <a:rPr lang="ja-JP" altLang="en-US" sz="1600" b="1" dirty="0">
                <a:solidFill>
                  <a:schemeClr val="accent2">
                    <a:lumMod val="50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に他社の添加剤と比較</a:t>
            </a:r>
            <a:endParaRPr lang="en-US" altLang="zh-TW" sz="1600" b="1" dirty="0">
              <a:solidFill>
                <a:schemeClr val="accent2">
                  <a:lumMod val="50000"/>
                </a:schemeClr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pic>
        <p:nvPicPr>
          <p:cNvPr id="58" name="圖片 5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57" r="4215" b="19393"/>
          <a:stretch/>
        </p:blipFill>
        <p:spPr>
          <a:xfrm>
            <a:off x="0" y="-12377"/>
            <a:ext cx="2067075" cy="580921"/>
          </a:xfrm>
          <a:prstGeom prst="rect">
            <a:avLst/>
          </a:prstGeom>
        </p:spPr>
      </p:pic>
      <p:sp>
        <p:nvSpPr>
          <p:cNvPr id="22" name="矩形 21"/>
          <p:cNvSpPr/>
          <p:nvPr/>
        </p:nvSpPr>
        <p:spPr>
          <a:xfrm>
            <a:off x="3148054" y="41975"/>
            <a:ext cx="63888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3600" b="1" dirty="0">
                <a:solidFill>
                  <a:schemeClr val="accent1">
                    <a:lumMod val="7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耐摩耗性の著しい向上</a:t>
            </a:r>
            <a:r>
              <a:rPr lang="zh-TW" altLang="en-US" sz="3600" b="1" dirty="0">
                <a:solidFill>
                  <a:schemeClr val="accent1">
                    <a:lumMod val="7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</a:t>
            </a:r>
            <a:endParaRPr lang="en-US" altLang="zh-TW" sz="3600" b="1" dirty="0">
              <a:solidFill>
                <a:schemeClr val="accent1">
                  <a:lumMod val="75000"/>
                </a:schemeClr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702142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5" descr="C:\Users\m971219.MIRDC_AD\Desktop\2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43" t="14577"/>
          <a:stretch/>
        </p:blipFill>
        <p:spPr bwMode="auto">
          <a:xfrm>
            <a:off x="7198078" y="1096025"/>
            <a:ext cx="3328067" cy="2523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287" y="4057513"/>
            <a:ext cx="3646694" cy="2417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圓角矩形 29"/>
          <p:cNvSpPr/>
          <p:nvPr/>
        </p:nvSpPr>
        <p:spPr>
          <a:xfrm>
            <a:off x="7672886" y="3619538"/>
            <a:ext cx="2664295" cy="34507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SRV</a:t>
            </a:r>
            <a:r>
              <a:rPr lang="zh-TW" alt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性能試驗</a:t>
            </a:r>
            <a:r>
              <a:rPr lang="zh-TW" alt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ASTM D5706</a:t>
            </a:r>
            <a:endParaRPr lang="zh-TW" alt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672886" y="4167607"/>
            <a:ext cx="123142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TW" sz="1400" dirty="0">
                <a:latin typeface="微軟正黑體" pitchFamily="34" charset="-120"/>
                <a:ea typeface="微軟正黑體" pitchFamily="34" charset="-120"/>
              </a:rPr>
              <a:t>ISO 12156-1</a:t>
            </a:r>
            <a:endParaRPr lang="zh-TW" altLang="en-US" sz="1400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713" y="4057176"/>
            <a:ext cx="4477768" cy="2567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5" descr="C:\Users\m971219.MIRDC_AD\Desktop\Screen-Shot-2016-05-12-at-9.03.24-AM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43"/>
          <a:stretch/>
        </p:blipFill>
        <p:spPr bwMode="auto">
          <a:xfrm>
            <a:off x="966469" y="1269871"/>
            <a:ext cx="4636011" cy="2812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矩形 43"/>
          <p:cNvSpPr/>
          <p:nvPr/>
        </p:nvSpPr>
        <p:spPr>
          <a:xfrm>
            <a:off x="2648733" y="6499254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摩擦係数の比較</a:t>
            </a:r>
            <a:endParaRPr lang="en-US" altLang="zh-TW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10948773" y="1329987"/>
            <a:ext cx="63350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1400" b="1" dirty="0">
                <a:solidFill>
                  <a:schemeClr val="accent2">
                    <a:lumMod val="50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5W-40</a:t>
            </a:r>
          </a:p>
        </p:txBody>
      </p:sp>
      <p:sp>
        <p:nvSpPr>
          <p:cNvPr id="46" name="矩形 45"/>
          <p:cNvSpPr/>
          <p:nvPr/>
        </p:nvSpPr>
        <p:spPr>
          <a:xfrm>
            <a:off x="10948773" y="4644854"/>
            <a:ext cx="9380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b="1" dirty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5W-40</a:t>
            </a:r>
          </a:p>
        </p:txBody>
      </p:sp>
      <p:sp>
        <p:nvSpPr>
          <p:cNvPr id="47" name="矩形 46"/>
          <p:cNvSpPr/>
          <p:nvPr/>
        </p:nvSpPr>
        <p:spPr>
          <a:xfrm>
            <a:off x="1497103" y="968620"/>
            <a:ext cx="410537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1600" b="1" dirty="0">
                <a:solidFill>
                  <a:schemeClr val="accent2">
                    <a:lumMod val="50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Mobil </a:t>
            </a:r>
            <a:r>
              <a:rPr lang="en-US" altLang="zh-TW" sz="1600" b="1" dirty="0" err="1">
                <a:solidFill>
                  <a:schemeClr val="accent2">
                    <a:lumMod val="50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Delvac</a:t>
            </a:r>
            <a:r>
              <a:rPr lang="en-US" altLang="zh-TW" sz="1600" b="1" dirty="0">
                <a:solidFill>
                  <a:schemeClr val="accent2">
                    <a:lumMod val="50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1300 </a:t>
            </a:r>
            <a:r>
              <a:rPr lang="ja-JP" altLang="en-US" sz="1600" b="1" dirty="0">
                <a:solidFill>
                  <a:schemeClr val="accent2">
                    <a:lumMod val="50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に他社の添加剤と比較</a:t>
            </a:r>
            <a:endParaRPr lang="en-US" altLang="zh-TW" sz="1600" b="1" dirty="0">
              <a:solidFill>
                <a:schemeClr val="accent2">
                  <a:lumMod val="50000"/>
                </a:schemeClr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6989783" y="6475020"/>
            <a:ext cx="36711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摩擦係数の比較、耐摩耗性の向上</a:t>
            </a:r>
            <a:endParaRPr lang="en-US" altLang="zh-TW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4555875" y="557252"/>
            <a:ext cx="41053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2800" b="1" dirty="0">
                <a:solidFill>
                  <a:srgbClr val="7030A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摩擦係数の低減</a:t>
            </a:r>
            <a:r>
              <a:rPr lang="zh-TW" altLang="en-US" sz="2800" b="1" dirty="0">
                <a:solidFill>
                  <a:srgbClr val="7030A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</a:t>
            </a:r>
            <a:endParaRPr lang="en-US" altLang="zh-TW" sz="2800" b="1" dirty="0">
              <a:solidFill>
                <a:srgbClr val="7030A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9" name="標題 1"/>
          <p:cNvSpPr>
            <a:spLocks noGrp="1"/>
          </p:cNvSpPr>
          <p:nvPr>
            <p:ph type="title"/>
          </p:nvPr>
        </p:nvSpPr>
        <p:spPr>
          <a:xfrm>
            <a:off x="3548980" y="28132"/>
            <a:ext cx="7112001" cy="654206"/>
          </a:xfrm>
        </p:spPr>
        <p:txBody>
          <a:bodyPr>
            <a:normAutofit/>
          </a:bodyPr>
          <a:lstStyle/>
          <a:p>
            <a:r>
              <a:rPr lang="ja-JP" altLang="en-US" sz="3600" b="1" dirty="0">
                <a:solidFill>
                  <a:srgbClr val="0070C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エンジンオイル添加剤比較試験</a:t>
            </a:r>
            <a:endParaRPr lang="zh-TW" altLang="en-US" sz="3600" b="1" dirty="0">
              <a:solidFill>
                <a:srgbClr val="0070C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pic>
        <p:nvPicPr>
          <p:cNvPr id="20" name="圖片 1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15"/>
          <a:stretch/>
        </p:blipFill>
        <p:spPr>
          <a:xfrm>
            <a:off x="0" y="0"/>
            <a:ext cx="2067075" cy="801818"/>
          </a:xfrm>
          <a:prstGeom prst="rect">
            <a:avLst/>
          </a:prstGeom>
        </p:spPr>
      </p:pic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4B30ED2B-8E3B-4A5A-99C6-11E7417C5903}"/>
              </a:ext>
            </a:extLst>
          </p:cNvPr>
          <p:cNvSpPr txBox="1"/>
          <p:nvPr/>
        </p:nvSpPr>
        <p:spPr>
          <a:xfrm>
            <a:off x="7918704" y="751664"/>
            <a:ext cx="4203039" cy="3425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600" b="1" i="0" dirty="0">
                <a:solidFill>
                  <a:srgbClr val="FF0000"/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AMSOIL </a:t>
            </a:r>
            <a:r>
              <a:rPr lang="ja-JP" altLang="en-US" sz="1600" b="1" i="0" dirty="0">
                <a:solidFill>
                  <a:srgbClr val="FF0000"/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エンジンオイル </a:t>
            </a:r>
            <a:r>
              <a:rPr lang="en-US" altLang="ja-JP" sz="1600" b="1" i="0" dirty="0">
                <a:solidFill>
                  <a:srgbClr val="FF0000"/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SIGNATURE SERIES 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FB3AC554-075B-48AA-9AB8-5922004CCDFB}"/>
              </a:ext>
            </a:extLst>
          </p:cNvPr>
          <p:cNvSpPr txBox="1"/>
          <p:nvPr/>
        </p:nvSpPr>
        <p:spPr>
          <a:xfrm>
            <a:off x="1471877" y="4026398"/>
            <a:ext cx="444434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1600" b="1" dirty="0">
                <a:solidFill>
                  <a:schemeClr val="accent2">
                    <a:lumMod val="50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他社のエンジンオイルに添加前後の比較</a:t>
            </a:r>
            <a:endParaRPr lang="en-US" altLang="zh-TW" sz="1600" b="1" dirty="0">
              <a:solidFill>
                <a:schemeClr val="accent2">
                  <a:lumMod val="50000"/>
                </a:schemeClr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129118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073" y="1515987"/>
            <a:ext cx="8102748" cy="525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矩形 2"/>
          <p:cNvSpPr/>
          <p:nvPr/>
        </p:nvSpPr>
        <p:spPr>
          <a:xfrm>
            <a:off x="9450324" y="2102855"/>
            <a:ext cx="24094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b="1" dirty="0" err="1">
                <a:solidFill>
                  <a:schemeClr val="accent2">
                    <a:lumMod val="50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Amsoil’s</a:t>
            </a:r>
            <a:r>
              <a:rPr lang="en-US" altLang="zh-TW" b="1" dirty="0">
                <a:solidFill>
                  <a:schemeClr val="accent2">
                    <a:lumMod val="50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Signature Series 5W-30</a:t>
            </a:r>
            <a:endParaRPr lang="zh-TW" altLang="en-US" b="1" dirty="0">
              <a:solidFill>
                <a:schemeClr val="accent2">
                  <a:lumMod val="50000"/>
                </a:schemeClr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pic>
        <p:nvPicPr>
          <p:cNvPr id="16" name="圖片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15"/>
          <a:stretch/>
        </p:blipFill>
        <p:spPr>
          <a:xfrm>
            <a:off x="0" y="0"/>
            <a:ext cx="2067075" cy="801818"/>
          </a:xfrm>
          <a:prstGeom prst="rect">
            <a:avLst/>
          </a:prstGeom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5739" b="97138" l="21231" r="91077">
                        <a14:foregroundMark x1="64000" y1="19714" x2="64000" y2="19714"/>
                        <a14:foregroundMark x1="27692" y1="82830" x2="27692" y2="82830"/>
                        <a14:foregroundMark x1="43077" y1="93005" x2="43077" y2="93005"/>
                        <a14:foregroundMark x1="49538" y1="20509" x2="49538" y2="20509"/>
                        <a14:foregroundMark x1="57538" y1="18442" x2="57538" y2="184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478" t="13617"/>
          <a:stretch/>
        </p:blipFill>
        <p:spPr bwMode="auto">
          <a:xfrm>
            <a:off x="10230850" y="3101442"/>
            <a:ext cx="1227265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A12752B8-BD8A-452D-BF2E-BC6FB5E86221}"/>
              </a:ext>
            </a:extLst>
          </p:cNvPr>
          <p:cNvSpPr txBox="1"/>
          <p:nvPr/>
        </p:nvSpPr>
        <p:spPr>
          <a:xfrm>
            <a:off x="2813050" y="190530"/>
            <a:ext cx="6096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3600" b="1" dirty="0">
                <a:solidFill>
                  <a:schemeClr val="accent1">
                    <a:lumMod val="7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アムズエンジンオイルのみと</a:t>
            </a:r>
            <a:r>
              <a:rPr lang="en-US" altLang="ja-JP" sz="3600" b="1" dirty="0">
                <a:solidFill>
                  <a:schemeClr val="accent1">
                    <a:lumMod val="7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NANOLUB</a:t>
            </a:r>
            <a:r>
              <a:rPr lang="ja-JP" altLang="en-US" sz="3600" b="1" dirty="0">
                <a:solidFill>
                  <a:schemeClr val="accent1">
                    <a:lumMod val="7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添加後の比較</a:t>
            </a:r>
            <a:r>
              <a:rPr lang="zh-TW" altLang="en-US" sz="3600" b="1" dirty="0">
                <a:solidFill>
                  <a:schemeClr val="accent1">
                    <a:lumMod val="7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</a:t>
            </a:r>
            <a:endParaRPr lang="en-US" altLang="zh-TW" sz="3600" b="1" dirty="0">
              <a:solidFill>
                <a:schemeClr val="accent1">
                  <a:lumMod val="75000"/>
                </a:schemeClr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987849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圖片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15"/>
          <a:stretch/>
        </p:blipFill>
        <p:spPr>
          <a:xfrm>
            <a:off x="0" y="-40775"/>
            <a:ext cx="2067075" cy="801818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3385379" y="227019"/>
            <a:ext cx="53547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2800" b="1" dirty="0">
                <a:solidFill>
                  <a:schemeClr val="accent1">
                    <a:lumMod val="7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燃費の向上と排気ガスの清浄化</a:t>
            </a:r>
            <a:endParaRPr lang="en-US" altLang="zh-TW" sz="2800" b="1" dirty="0">
              <a:solidFill>
                <a:schemeClr val="accent1">
                  <a:lumMod val="75000"/>
                </a:schemeClr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9476" y="1253374"/>
            <a:ext cx="2871587" cy="1395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7756" y="2776069"/>
            <a:ext cx="2891620" cy="1394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0563" y="3953136"/>
            <a:ext cx="2947439" cy="1930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4338521"/>
            <a:ext cx="1604639" cy="1191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870" y="2874044"/>
            <a:ext cx="1604960" cy="1197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6459" y="2344021"/>
            <a:ext cx="2932831" cy="1456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2465407"/>
            <a:ext cx="1604639" cy="1195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814" y="1355482"/>
            <a:ext cx="1595017" cy="1184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1164" y="4296549"/>
            <a:ext cx="2871585" cy="1458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870" y="4418168"/>
            <a:ext cx="1606612" cy="1191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4282" y="1228200"/>
            <a:ext cx="1390784" cy="1101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矩形 8"/>
          <p:cNvSpPr/>
          <p:nvPr/>
        </p:nvSpPr>
        <p:spPr>
          <a:xfrm>
            <a:off x="1524000" y="5780782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ja-JP" altLang="en-US" sz="1600" b="1" dirty="0">
                <a:solidFill>
                  <a:srgbClr val="7030A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エンジンオイル交換期間の延長</a:t>
            </a:r>
            <a:endParaRPr lang="en-US" altLang="zh-TW" sz="1600" b="1" dirty="0">
              <a:solidFill>
                <a:srgbClr val="7030A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ja-JP" altLang="en-US" sz="1600" b="1" dirty="0">
                <a:solidFill>
                  <a:srgbClr val="7030A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エンジン部品の寿命の延長</a:t>
            </a:r>
            <a:endParaRPr lang="en-US" altLang="zh-TW" sz="1600" b="1" dirty="0">
              <a:solidFill>
                <a:srgbClr val="7030A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ja-JP" altLang="en-US" sz="1600" b="1" dirty="0">
                <a:solidFill>
                  <a:srgbClr val="7030A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燃費向上</a:t>
            </a:r>
            <a:r>
              <a:rPr lang="zh-TW" altLang="en-US" sz="16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：</a:t>
            </a:r>
            <a:r>
              <a:rPr lang="en-US" altLang="zh-TW" sz="16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60t</a:t>
            </a:r>
            <a:r>
              <a:rPr lang="ja-JP" altLang="en-US" sz="16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大型トラック</a:t>
            </a:r>
            <a:r>
              <a:rPr lang="en-US" altLang="ja-JP" sz="16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750</a:t>
            </a:r>
            <a:r>
              <a:rPr lang="ja-JP" altLang="en-US" sz="16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時間で燃費</a:t>
            </a:r>
            <a:r>
              <a:rPr lang="en-US" altLang="ja-JP" sz="16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4.7%</a:t>
            </a:r>
            <a:r>
              <a:rPr lang="ja-JP" altLang="en-US" sz="16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向上</a:t>
            </a:r>
            <a:r>
              <a:rPr lang="zh-TW" altLang="en-US" sz="16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。</a:t>
            </a:r>
            <a:endParaRPr lang="en-US" altLang="zh-TW" sz="1600" b="1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zh-TW" altLang="en-US" sz="16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                         </a:t>
            </a:r>
          </a:p>
        </p:txBody>
      </p:sp>
      <p:sp>
        <p:nvSpPr>
          <p:cNvPr id="10" name="矩形 9"/>
          <p:cNvSpPr/>
          <p:nvPr/>
        </p:nvSpPr>
        <p:spPr>
          <a:xfrm>
            <a:off x="4428723" y="700810"/>
            <a:ext cx="358142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b="1" dirty="0">
                <a:solidFill>
                  <a:schemeClr val="accent2">
                    <a:lumMod val="50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2%</a:t>
            </a:r>
            <a:r>
              <a:rPr lang="ja-JP" altLang="en-US" sz="2000" b="1" dirty="0">
                <a:solidFill>
                  <a:schemeClr val="accent2">
                    <a:lumMod val="50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</a:t>
            </a:r>
            <a:r>
              <a:rPr lang="en-US" altLang="zh-TW" sz="2000" b="1" dirty="0" err="1">
                <a:solidFill>
                  <a:schemeClr val="accent2">
                    <a:lumMod val="50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NanoLub</a:t>
            </a:r>
            <a:r>
              <a:rPr lang="en-US" altLang="zh-TW" sz="2000" b="1" baseline="30000" dirty="0">
                <a:solidFill>
                  <a:schemeClr val="accent2">
                    <a:lumMod val="50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®</a:t>
            </a:r>
            <a:r>
              <a:rPr lang="ja-JP" altLang="en-US" sz="2000" b="1" baseline="30000" dirty="0">
                <a:solidFill>
                  <a:schemeClr val="accent2">
                    <a:lumMod val="50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</a:t>
            </a:r>
            <a:r>
              <a:rPr lang="ja-JP" altLang="en-US" sz="2000" b="1" dirty="0">
                <a:solidFill>
                  <a:schemeClr val="accent2">
                    <a:lumMod val="50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添加剤の添加　</a:t>
            </a:r>
            <a:endParaRPr lang="zh-TW" altLang="en-US" sz="2000" b="1" dirty="0">
              <a:solidFill>
                <a:schemeClr val="accent2">
                  <a:lumMod val="50000"/>
                </a:schemeClr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299645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577</TotalTime>
  <Words>154</Words>
  <Application>Microsoft Office PowerPoint</Application>
  <PresentationFormat>ワイド画面</PresentationFormat>
  <Paragraphs>29</Paragraphs>
  <Slides>4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10" baseType="lpstr">
      <vt:lpstr>微軟正黑體</vt:lpstr>
      <vt:lpstr>ＭＳ ゴシック</vt:lpstr>
      <vt:lpstr>游ゴシック</vt:lpstr>
      <vt:lpstr>游ゴシック Light</vt:lpstr>
      <vt:lpstr>Arial</vt:lpstr>
      <vt:lpstr>Office テーマ</vt:lpstr>
      <vt:lpstr>PowerPoint プレゼンテーション</vt:lpstr>
      <vt:lpstr>エンジンオイル添加剤比較試験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sun yongsheng</dc:creator>
  <cp:lastModifiedBy>sun yongsheng</cp:lastModifiedBy>
  <cp:revision>11</cp:revision>
  <cp:lastPrinted>2022-04-01T02:43:49Z</cp:lastPrinted>
  <dcterms:created xsi:type="dcterms:W3CDTF">2022-03-26T10:33:23Z</dcterms:created>
  <dcterms:modified xsi:type="dcterms:W3CDTF">2022-04-05T13:39:34Z</dcterms:modified>
</cp:coreProperties>
</file>